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9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5D"/>
    <a:srgbClr val="3B9162"/>
    <a:srgbClr val="BF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8339" autoAdjust="0"/>
  </p:normalViewPr>
  <p:slideViewPr>
    <p:cSldViewPr snapToGrid="0" showGuides="1">
      <p:cViewPr varScale="1">
        <p:scale>
          <a:sx n="60" d="100"/>
          <a:sy n="60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5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2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9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7363"/>
            <a:ext cx="5486400" cy="3520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79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66B9-EC0F-48D1-8F95-7127A9502889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48F4-9979-4BDD-9E6E-0D3529C111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7644" y="6374106"/>
            <a:ext cx="221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/>
              <a:t>HR Elements for HR Practitioners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5418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7F48F4-9979-4BDD-9E6E-0D3529C1119F}" type="slidenum">
              <a:rPr lang="en-US" sz="12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1000" y="1154875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21" descr="DCIPS_blue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2133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4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016" y="2130425"/>
            <a:ext cx="8003968" cy="1470025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6: Compensation 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Duration: 2 hours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1475" y="6507331"/>
            <a:ext cx="8847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Setting Pay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Setting Pay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20497" r="4658" b="12238"/>
          <a:stretch/>
        </p:blipFill>
        <p:spPr>
          <a:xfrm>
            <a:off x="3307618" y="2432422"/>
            <a:ext cx="2942041" cy="2286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" y="2432422"/>
            <a:ext cx="3429000" cy="2286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r="2538"/>
          <a:stretch/>
        </p:blipFill>
        <p:spPr>
          <a:xfrm>
            <a:off x="6249659" y="2432422"/>
            <a:ext cx="2724254" cy="2286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Setting Pay Exercise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1004"/>
            <a:ext cx="8229600" cy="51861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exercise </a:t>
            </a:r>
            <a:r>
              <a:rPr lang="en-US" dirty="0" smtClean="0"/>
              <a:t>is intended to help you </a:t>
            </a:r>
            <a:r>
              <a:rPr lang="en-US" dirty="0"/>
              <a:t>understand that selectees bring many assets to a new position, such as education, training, experience, and past performance that should be considered when setting pay in relation to the requirements of the positions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Each group will read </a:t>
            </a:r>
            <a:r>
              <a:rPr lang="en-US" dirty="0"/>
              <a:t>the case study.</a:t>
            </a:r>
          </a:p>
          <a:p>
            <a:pPr lvl="0"/>
            <a:r>
              <a:rPr lang="en-US" dirty="0"/>
              <a:t>Review the hypothetical Component guidelines and the Professional Work Category DCIPS Salary Table. </a:t>
            </a:r>
            <a:endParaRPr lang="en-US" dirty="0" smtClean="0"/>
          </a:p>
          <a:p>
            <a:pPr lvl="0"/>
            <a:r>
              <a:rPr lang="en-US" dirty="0" smtClean="0"/>
              <a:t>Discuss </a:t>
            </a:r>
            <a:r>
              <a:rPr lang="en-US" dirty="0"/>
              <a:t>the possible responses to the case study. </a:t>
            </a:r>
            <a:endParaRPr lang="en-US" dirty="0" smtClean="0"/>
          </a:p>
          <a:p>
            <a:pPr lvl="0"/>
            <a:r>
              <a:rPr lang="en-US" dirty="0" smtClean="0"/>
              <a:t>Record </a:t>
            </a:r>
            <a:r>
              <a:rPr lang="en-US" dirty="0"/>
              <a:t>how your group arrived at its answers and any special considerations.  </a:t>
            </a:r>
            <a:endParaRPr lang="en-US" dirty="0" smtClean="0"/>
          </a:p>
          <a:p>
            <a:pPr lvl="0"/>
            <a:r>
              <a:rPr lang="en-US" dirty="0" smtClean="0"/>
              <a:t>Provide </a:t>
            </a:r>
            <a:r>
              <a:rPr lang="en-US" dirty="0"/>
              <a:t>both the salary and the grade/step for each. </a:t>
            </a:r>
          </a:p>
          <a:p>
            <a:pPr lvl="0"/>
            <a:r>
              <a:rPr lang="en-US" dirty="0"/>
              <a:t>Assign a spokesperson to share your group’s responses with the other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Reassignment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6372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is a reassignment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Are employees eligible for pay increases upon reassignment? </a:t>
            </a:r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is an employee-initiated reassignment? </a:t>
            </a:r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is a management-directed reassignment? </a:t>
            </a:r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will a reassignment occur competitively? </a:t>
            </a:r>
            <a:endParaRPr lang="en-US" dirty="0" smtClean="0"/>
          </a:p>
          <a:p>
            <a:pPr lvl="0"/>
            <a:r>
              <a:rPr lang="en-US" dirty="0" smtClean="0"/>
              <a:t>Which </a:t>
            </a:r>
            <a:r>
              <a:rPr lang="en-US" dirty="0"/>
              <a:t>two work categories are considered equivalent for noncompetitive reassignments? </a:t>
            </a:r>
          </a:p>
        </p:txBody>
      </p:sp>
    </p:spTree>
    <p:extLst>
      <p:ext uri="{BB962C8B-B14F-4D97-AF65-F5344CB8AC3E}">
        <p14:creationId xmlns:p14="http://schemas.microsoft.com/office/powerpoint/2010/main" val="33556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Promotion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Promotion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940490" y="3239348"/>
            <a:ext cx="3731503" cy="130897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dirty="0"/>
              <a:t>A promotion occurs when an employee is advanced to a higher pay band or grade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9900" r="6965"/>
          <a:stretch/>
        </p:blipFill>
        <p:spPr>
          <a:xfrm>
            <a:off x="564848" y="2465041"/>
            <a:ext cx="3976694" cy="28575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Reduction in Band or Grade Scenarios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Reduction in Band or Grade Scenarios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56950"/>
            <a:ext cx="4537881" cy="418454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Voluntary reduction at employee’s request</a:t>
            </a:r>
          </a:p>
          <a:p>
            <a:r>
              <a:rPr lang="en-US" dirty="0"/>
              <a:t>Involuntary reduction resulting from a management-directed action</a:t>
            </a:r>
          </a:p>
          <a:p>
            <a:pPr lvl="0"/>
            <a:r>
              <a:rPr lang="en-US" dirty="0"/>
              <a:t>Involuntary reduction resulting from an adverse action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92" y="2246761"/>
            <a:ext cx="2695433" cy="40431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8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Pay Retention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Pay Retention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248150" y="5259217"/>
            <a:ext cx="8584442" cy="80038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000" dirty="0"/>
              <a:t>Pay retention is used to prevent a reduction in salary when an employee’s former rate of pay exceeds the maximum rate of the employee’s new pay band or </a:t>
            </a:r>
            <a:r>
              <a:rPr lang="en-US" sz="2000" dirty="0" smtClean="0"/>
              <a:t>grade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5" y="2053224"/>
            <a:ext cx="4220012" cy="28133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3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Setting Pay Exercise 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7- 16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how </a:t>
            </a:r>
            <a:r>
              <a:rPr lang="en-US" dirty="0"/>
              <a:t>pay would be set for each scenario </a:t>
            </a:r>
            <a:r>
              <a:rPr lang="en-US" dirty="0" smtClean="0"/>
              <a:t>provided.</a:t>
            </a:r>
          </a:p>
          <a:p>
            <a:pPr lvl="0"/>
            <a:r>
              <a:rPr lang="en-US" dirty="0" smtClean="0"/>
              <a:t>Go to ‘Exercise </a:t>
            </a:r>
            <a:r>
              <a:rPr lang="en-US" dirty="0"/>
              <a:t>6</a:t>
            </a:r>
            <a:r>
              <a:rPr lang="en-US" dirty="0" smtClean="0"/>
              <a:t>-2</a:t>
            </a:r>
            <a:r>
              <a:rPr lang="en-US" dirty="0"/>
              <a:t>: Setting Pay for Reassigned or Promoted </a:t>
            </a:r>
            <a:r>
              <a:rPr lang="en-US" dirty="0" smtClean="0"/>
              <a:t>Employees’ </a:t>
            </a:r>
            <a:r>
              <a:rPr lang="en-US" dirty="0"/>
              <a:t>on page </a:t>
            </a:r>
            <a:r>
              <a:rPr lang="en-US" dirty="0" smtClean="0"/>
              <a:t>6-32 </a:t>
            </a:r>
            <a:r>
              <a:rPr lang="en-US" dirty="0"/>
              <a:t>of the Participant </a:t>
            </a:r>
            <a:r>
              <a:rPr lang="en-US" dirty="0" smtClean="0"/>
              <a:t>Guide</a:t>
            </a:r>
            <a:r>
              <a:rPr lang="en-US" dirty="0"/>
              <a:t> </a:t>
            </a:r>
            <a:r>
              <a:rPr lang="en-US" dirty="0" smtClean="0"/>
              <a:t>for the scenarios.</a:t>
            </a:r>
          </a:p>
          <a:p>
            <a:pPr lvl="0"/>
            <a:r>
              <a:rPr lang="en-US" dirty="0" smtClean="0"/>
              <a:t>Assign </a:t>
            </a:r>
            <a:r>
              <a:rPr lang="en-US" dirty="0"/>
              <a:t>a spokesperson </a:t>
            </a:r>
            <a:r>
              <a:rPr lang="en-US" dirty="0" smtClean="0"/>
              <a:t>to share </a:t>
            </a:r>
            <a:r>
              <a:rPr lang="en-US" dirty="0"/>
              <a:t>your answers with the other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Special Situations Related to Pay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Special Situations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56950"/>
            <a:ext cx="4537881" cy="4184545"/>
          </a:xfrm>
        </p:spPr>
        <p:txBody>
          <a:bodyPr>
            <a:normAutofit/>
          </a:bodyPr>
          <a:lstStyle/>
          <a:p>
            <a:r>
              <a:rPr lang="en-US" dirty="0"/>
              <a:t>Developmental Progression Programs</a:t>
            </a:r>
            <a:endParaRPr lang="en-US" sz="2200" dirty="0"/>
          </a:p>
          <a:p>
            <a:r>
              <a:rPr lang="en-US" dirty="0"/>
              <a:t>Continuation of Documented Career Ladders</a:t>
            </a:r>
            <a:endParaRPr lang="en-US" sz="2200" dirty="0"/>
          </a:p>
          <a:p>
            <a:r>
              <a:rPr lang="en-US" dirty="0"/>
              <a:t>Non-foreign </a:t>
            </a:r>
            <a:r>
              <a:rPr lang="en-US" dirty="0" smtClean="0"/>
              <a:t>Area </a:t>
            </a:r>
            <a:r>
              <a:rPr lang="en-US" dirty="0"/>
              <a:t>OCONUS (outside the contiguous United States) TLMS rates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 r="7015" b="11045"/>
          <a:stretch/>
        </p:blipFill>
        <p:spPr>
          <a:xfrm>
            <a:off x="5545880" y="2074460"/>
            <a:ext cx="3016931" cy="4176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0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Foreign Language Proficiency Pay (FLPP)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Foreign Language Proficiency Pay</a:t>
            </a:r>
            <a:endParaRPr lang="en-US" sz="2200" b="1" dirty="0" smtClean="0">
              <a:solidFill>
                <a:schemeClr val="tx2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6- 18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56950"/>
            <a:ext cx="5590674" cy="4550381"/>
          </a:xfrm>
        </p:spPr>
        <p:txBody>
          <a:bodyPr>
            <a:noAutofit/>
          </a:bodyPr>
          <a:lstStyle/>
          <a:p>
            <a:r>
              <a:rPr lang="en-US" dirty="0" smtClean="0"/>
              <a:t>Volume 2016, established in April 2015, assigns responsibility and required activities to administer FLPP</a:t>
            </a:r>
            <a:endParaRPr lang="en-US" dirty="0"/>
          </a:p>
          <a:p>
            <a:r>
              <a:rPr lang="en-US" dirty="0" smtClean="0"/>
              <a:t>FLPP is not considered when determining basic pay rate</a:t>
            </a:r>
            <a:endParaRPr lang="en-US" dirty="0"/>
          </a:p>
          <a:p>
            <a:r>
              <a:rPr lang="en-US" dirty="0" smtClean="0"/>
              <a:t>The minimum qualifying language skill level will not be less than Interagency Language Roundtable (ILR) Level 2</a:t>
            </a:r>
          </a:p>
          <a:p>
            <a:r>
              <a:rPr lang="en-US" dirty="0" smtClean="0"/>
              <a:t>Total amount of FLPP may not exceed $55,000 in a calendar year</a:t>
            </a:r>
          </a:p>
          <a:p>
            <a:r>
              <a:rPr lang="en-US" dirty="0" smtClean="0"/>
              <a:t>Termination of FLPP cannot be grieved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3981"/>
          <a:stretch/>
        </p:blipFill>
        <p:spPr>
          <a:xfrm>
            <a:off x="6216289" y="2294021"/>
            <a:ext cx="2662122" cy="278083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Lesson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6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661" y="6507331"/>
            <a:ext cx="754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0618" y="106867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Lesson </a:t>
            </a:r>
            <a:r>
              <a:rPr lang="en-US" b="1" dirty="0" smtClean="0"/>
              <a:t>6 </a:t>
            </a:r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98971" y="6507331"/>
            <a:ext cx="10272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6- 19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28" y="4463464"/>
            <a:ext cx="2761517" cy="18580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191985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Topic 1 – Base Salary</a:t>
            </a:r>
          </a:p>
          <a:p>
            <a:r>
              <a:rPr lang="en-US" sz="2400" dirty="0" smtClean="0"/>
              <a:t>Topic 2 </a:t>
            </a:r>
            <a:r>
              <a:rPr lang="en-US" sz="2400" dirty="0"/>
              <a:t>– </a:t>
            </a:r>
            <a:r>
              <a:rPr lang="en-US" sz="2400" dirty="0" smtClean="0"/>
              <a:t>Local Market Supplements (LMS) and Targeted Local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Market Supplements (TLMS)</a:t>
            </a:r>
          </a:p>
          <a:p>
            <a:r>
              <a:rPr lang="en-US" sz="2400" dirty="0" smtClean="0"/>
              <a:t>Topic 3 – DCIPS Annual Structure Adjustments</a:t>
            </a:r>
          </a:p>
          <a:p>
            <a:r>
              <a:rPr lang="en-US" sz="2400" dirty="0" smtClean="0"/>
              <a:t>Topic 4 – Setting Pay</a:t>
            </a:r>
          </a:p>
          <a:p>
            <a:r>
              <a:rPr lang="en-US" sz="2400" dirty="0" smtClean="0"/>
              <a:t>Topic 5 – Other Special </a:t>
            </a:r>
            <a:r>
              <a:rPr lang="en-US" sz="2400" dirty="0" smtClean="0"/>
              <a:t>Situations</a:t>
            </a:r>
          </a:p>
          <a:p>
            <a:r>
              <a:rPr lang="en-US" sz="2400" dirty="0" smtClean="0"/>
              <a:t>Topic 6 – Foreign Language Proficiency                                                      	         Pay (FLPP)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8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985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Topic 1 – Base Salary</a:t>
            </a:r>
          </a:p>
          <a:p>
            <a:r>
              <a:rPr lang="en-US" sz="2400" dirty="0" smtClean="0"/>
              <a:t>Topic 2 </a:t>
            </a:r>
            <a:r>
              <a:rPr lang="en-US" sz="2400" dirty="0"/>
              <a:t>– </a:t>
            </a:r>
            <a:r>
              <a:rPr lang="en-US" sz="2400" dirty="0" smtClean="0"/>
              <a:t>Local Market Supplements (LMS) and Targeted Local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Market Supplements (TLMS)</a:t>
            </a:r>
          </a:p>
          <a:p>
            <a:r>
              <a:rPr lang="en-US" sz="2400" dirty="0" smtClean="0"/>
              <a:t>Topic 3 – DCIPS Annual Structure Adjustments</a:t>
            </a:r>
          </a:p>
          <a:p>
            <a:r>
              <a:rPr lang="en-US" sz="2400" dirty="0" smtClean="0"/>
              <a:t>Topic 4 – Setting Pay</a:t>
            </a:r>
          </a:p>
          <a:p>
            <a:r>
              <a:rPr lang="en-US" sz="2400" dirty="0" smtClean="0"/>
              <a:t>Topic 5 – Other Special </a:t>
            </a:r>
            <a:r>
              <a:rPr lang="en-US" sz="2400" dirty="0" smtClean="0"/>
              <a:t>Situations</a:t>
            </a:r>
          </a:p>
          <a:p>
            <a:r>
              <a:rPr lang="en-US" sz="2400" dirty="0" smtClean="0"/>
              <a:t>Topic 6 – Foreign Language Proficiency                                               	        Pay (FLPP)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Lesson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6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5227" y="6507331"/>
            <a:ext cx="861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09184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Lesson </a:t>
            </a:r>
            <a:r>
              <a:rPr lang="en-US" b="1" dirty="0" smtClean="0"/>
              <a:t>6 </a:t>
            </a:r>
            <a:r>
              <a:rPr lang="en-US" b="1" dirty="0" smtClean="0"/>
              <a:t>Topics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28" y="4463464"/>
            <a:ext cx="2761517" cy="18580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DCIPS Occupational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5227" y="6507331"/>
            <a:ext cx="861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199" y="1105495"/>
            <a:ext cx="484822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DCIPS Occupational Structure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work categories_v6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421" y="1980934"/>
            <a:ext cx="6801159" cy="41277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2167" y="2022247"/>
            <a:ext cx="299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DCIPS Occupational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Compensation </a:t>
            </a:r>
            <a:r>
              <a:rPr lang="en-US" sz="2800" dirty="0" smtClean="0"/>
              <a:t>System Basic Principles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93174"/>
            <a:ext cx="5314208" cy="433298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Provides pay opportunities that enable flexible and effective recruitment, management, and retention of a high-quality, high-performing </a:t>
            </a:r>
            <a:r>
              <a:rPr lang="en-US" dirty="0" smtClean="0"/>
              <a:t>workforce</a:t>
            </a:r>
          </a:p>
          <a:p>
            <a:pPr lvl="0"/>
            <a:r>
              <a:rPr lang="en-US" dirty="0" smtClean="0"/>
              <a:t>Promotes a high-performance culture</a:t>
            </a:r>
            <a:endParaRPr lang="en-US" sz="1100" dirty="0" smtClean="0"/>
          </a:p>
          <a:p>
            <a:pPr lvl="0"/>
            <a:r>
              <a:rPr lang="en-US" dirty="0" smtClean="0"/>
              <a:t>Recognizes employee performance and contributions to the mission</a:t>
            </a:r>
          </a:p>
          <a:p>
            <a:pPr lvl="0"/>
            <a:r>
              <a:rPr lang="en-US" dirty="0" smtClean="0"/>
              <a:t>Focuses on total compensation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Basic Principles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shutterstock_49656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473" y="4242180"/>
            <a:ext cx="3017520" cy="20116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Compensation Key Terms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93174"/>
            <a:ext cx="4401403" cy="235574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Base </a:t>
            </a:r>
            <a:r>
              <a:rPr lang="en-US" dirty="0" smtClean="0"/>
              <a:t>Pay</a:t>
            </a:r>
            <a:endParaRPr lang="en-US" dirty="0" smtClean="0"/>
          </a:p>
          <a:p>
            <a:pPr lvl="0"/>
            <a:r>
              <a:rPr lang="en-US" dirty="0" smtClean="0"/>
              <a:t>Local Market Supplement (LMS)</a:t>
            </a:r>
          </a:p>
          <a:p>
            <a:pPr lvl="0"/>
            <a:r>
              <a:rPr lang="en-US" dirty="0" smtClean="0"/>
              <a:t>Targeted Local Market Supplement (TLMS)</a:t>
            </a:r>
          </a:p>
          <a:p>
            <a:pPr lvl="0"/>
            <a:r>
              <a:rPr lang="en-US" dirty="0" smtClean="0"/>
              <a:t>Basic </a:t>
            </a:r>
            <a:r>
              <a:rPr lang="en-US" dirty="0" smtClean="0"/>
              <a:t>Pay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Key Terms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0" y="5616821"/>
            <a:ext cx="9126262" cy="55196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/>
              <a:t>Basic </a:t>
            </a:r>
            <a:r>
              <a:rPr lang="en-US" dirty="0"/>
              <a:t>pay = Base pay + LMS (or TLMS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r="5208" b="14030"/>
          <a:stretch/>
        </p:blipFill>
        <p:spPr>
          <a:xfrm>
            <a:off x="5783719" y="1648687"/>
            <a:ext cx="2697205" cy="340098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4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DCIPS Occupational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5227" y="6507331"/>
            <a:ext cx="861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199" y="1119143"/>
            <a:ext cx="484822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DCIPS Occupational Structure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work categories_v6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421" y="1980934"/>
            <a:ext cx="6801159" cy="41277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2167" y="2022247"/>
            <a:ext cx="299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DCIPS Occupational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LMS and TLMS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93174"/>
            <a:ext cx="4879075" cy="433298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Allows Components to compete more effectively for highly skilled employees</a:t>
            </a:r>
          </a:p>
          <a:p>
            <a:pPr lvl="0"/>
            <a:r>
              <a:rPr lang="en-US" dirty="0" smtClean="0"/>
              <a:t>Replaces GS locality pay and special rate supplements</a:t>
            </a:r>
          </a:p>
          <a:p>
            <a:pPr lvl="0"/>
            <a:r>
              <a:rPr lang="en-US" dirty="0" smtClean="0"/>
              <a:t>Included in basic pay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 pay = base pay + LMS or TLMS</a:t>
            </a:r>
          </a:p>
          <a:p>
            <a:pPr lvl="1"/>
            <a:r>
              <a:rPr lang="en-US" dirty="0" smtClean="0"/>
              <a:t>Employees may receive an LMS or TLMS, but not both</a:t>
            </a:r>
          </a:p>
          <a:p>
            <a:pPr lvl="0"/>
            <a:r>
              <a:rPr lang="en-US" dirty="0" smtClean="0"/>
              <a:t>Considered when calculating many of the Federal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LMS and TLMS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11661"/>
          <a:stretch/>
        </p:blipFill>
        <p:spPr>
          <a:xfrm>
            <a:off x="5486400" y="1449996"/>
            <a:ext cx="3289110" cy="24123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1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Setting and Adjusting LMS and TLMS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47766" y="1943302"/>
            <a:ext cx="4879075" cy="433298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Who has the authority to set or adjust LMS and </a:t>
            </a:r>
            <a:r>
              <a:rPr lang="en-US" dirty="0" smtClean="0"/>
              <a:t>TLMS?</a:t>
            </a:r>
          </a:p>
          <a:p>
            <a:pPr lvl="0"/>
            <a:r>
              <a:rPr lang="en-US" dirty="0"/>
              <a:t>What does DCIPS consider when determining the monetary value of LMS and TLMS? </a:t>
            </a:r>
            <a:endParaRPr lang="en-US" dirty="0" smtClean="0"/>
          </a:p>
          <a:p>
            <a:pPr lvl="0"/>
            <a:r>
              <a:rPr lang="en-US" dirty="0"/>
              <a:t>What is DCIPS LMS linked to? </a:t>
            </a:r>
            <a:endParaRPr lang="en-US" dirty="0" smtClean="0"/>
          </a:p>
          <a:p>
            <a:pPr lvl="0"/>
            <a:r>
              <a:rPr lang="en-US" dirty="0"/>
              <a:t>What are occupational TLMSs analogous to? </a:t>
            </a:r>
            <a:endParaRPr lang="en-US" dirty="0" smtClean="0"/>
          </a:p>
          <a:p>
            <a:pPr lvl="0"/>
            <a:r>
              <a:rPr lang="en-US" dirty="0"/>
              <a:t>Is an LMS portable? </a:t>
            </a:r>
            <a:endParaRPr lang="en-US" dirty="0" smtClean="0"/>
          </a:p>
          <a:p>
            <a:pPr lvl="0"/>
            <a:r>
              <a:rPr lang="en-US" dirty="0"/>
              <a:t>Is a TLMS portable? 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Setting and Adjusting LMS and TLMS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8"/>
          <a:stretch/>
        </p:blipFill>
        <p:spPr>
          <a:xfrm>
            <a:off x="627797" y="1982741"/>
            <a:ext cx="2756848" cy="27982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7319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Annual Structure Adjustments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8155" y="1875063"/>
            <a:ext cx="5555791" cy="433298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Applies to both pay banded and graded compensation structures:</a:t>
            </a:r>
          </a:p>
          <a:p>
            <a:pPr lvl="0"/>
            <a:r>
              <a:rPr lang="en-US" dirty="0" smtClean="0"/>
              <a:t>Reviewed annually</a:t>
            </a:r>
          </a:p>
          <a:p>
            <a:r>
              <a:rPr lang="en-US" dirty="0"/>
              <a:t>Linked to the annual Congressional pay increase process</a:t>
            </a:r>
            <a:endParaRPr lang="en-US" sz="2200" dirty="0"/>
          </a:p>
          <a:p>
            <a:r>
              <a:rPr lang="en-US" dirty="0"/>
              <a:t>Adjusted at the same rate and at the same time as the General Schedule</a:t>
            </a:r>
            <a:endParaRPr lang="en-US" sz="2200" dirty="0"/>
          </a:p>
          <a:p>
            <a:r>
              <a:rPr lang="en-US" dirty="0"/>
              <a:t>LMS rates are adjusted to correspond to </a:t>
            </a:r>
            <a:r>
              <a:rPr lang="en-US" dirty="0" smtClean="0"/>
              <a:t>locality rate </a:t>
            </a:r>
            <a:r>
              <a:rPr lang="en-US" dirty="0"/>
              <a:t>increases</a:t>
            </a:r>
            <a:endParaRPr lang="en-US" sz="2200" dirty="0"/>
          </a:p>
          <a:p>
            <a:r>
              <a:rPr lang="en-US" dirty="0"/>
              <a:t>Each TLMS is reviewed annually to determine whether the business case exists for its </a:t>
            </a:r>
            <a:r>
              <a:rPr lang="en-US" dirty="0" smtClean="0"/>
              <a:t>continuation</a:t>
            </a:r>
          </a:p>
          <a:p>
            <a:r>
              <a:rPr lang="en-US" dirty="0" smtClean="0"/>
              <a:t>Employee </a:t>
            </a:r>
            <a:r>
              <a:rPr lang="en-US" dirty="0"/>
              <a:t>performance may affect eligibility to receive an LMS or TLMS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62066" y="215681"/>
            <a:ext cx="5562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Annual Structure Adjustments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464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Basic Pay Administration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9" b="7875"/>
          <a:stretch/>
        </p:blipFill>
        <p:spPr>
          <a:xfrm>
            <a:off x="6065057" y="1364776"/>
            <a:ext cx="2606936" cy="27535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4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919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Myriad Pro</vt:lpstr>
      <vt:lpstr>Office Theme</vt:lpstr>
      <vt:lpstr>Lesson 6: Compensation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cmilas</dc:creator>
  <cp:lastModifiedBy>Holtmann, Cara</cp:lastModifiedBy>
  <cp:revision>136</cp:revision>
  <dcterms:created xsi:type="dcterms:W3CDTF">2011-10-04T13:06:12Z</dcterms:created>
  <dcterms:modified xsi:type="dcterms:W3CDTF">2015-11-24T20:41:24Z</dcterms:modified>
</cp:coreProperties>
</file>